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13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19" autoAdjust="0"/>
  </p:normalViewPr>
  <p:slideViewPr>
    <p:cSldViewPr snapToGrid="0" snapToObjects="1">
      <p:cViewPr>
        <p:scale>
          <a:sx n="99" d="100"/>
          <a:sy n="99" d="100"/>
        </p:scale>
        <p:origin x="-936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CC0B3-4081-8D4A-BD33-D1DF821232F0}" type="datetimeFigureOut">
              <a:rPr lang="en-US" smtClean="0"/>
              <a:pPr/>
              <a:t>1/31/17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030EB-2AC2-2A40-8A6B-96C13BD33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3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2D448A5-5610-4470-9568-212E8851135C}" type="slidenum">
              <a:rPr lang="en-US" altLang="en-US"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723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2A02-0F60-4668-82E4-618BE8A59F9B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992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2A02-0F60-4668-82E4-618BE8A59F9B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616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6AF51DB-55A6-4C86-AFE7-9E572E29792C}" type="slidenum">
              <a:rPr lang="en-US" altLang="en-US">
                <a:cs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671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965" y="1294805"/>
            <a:ext cx="6486071" cy="3153668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lIns="91432" tIns="45716" rIns="91432" bIns="45716">
            <a:normAutofit/>
          </a:bodyPr>
          <a:lstStyle/>
          <a:p>
            <a:pPr>
              <a:spcBef>
                <a:spcPts val="1999"/>
              </a:spcBef>
              <a:buClr>
                <a:srgbClr val="6FB7D7"/>
              </a:buClr>
              <a:buSzPct val="110000"/>
              <a:buFont typeface="Wingdings 2" pitchFamily="18" charset="2"/>
              <a:buNone/>
            </a:pPr>
            <a:endParaRPr lang="en-US" sz="3200">
              <a:solidFill>
                <a:srgbClr val="595959"/>
              </a:solidFill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4000"/>
            <a:ext cx="6498158" cy="1724867"/>
          </a:xfrm>
        </p:spPr>
        <p:txBody>
          <a:bodyPr rtlCol="0">
            <a:noAutofit/>
          </a:bodyPr>
          <a:lstStyle>
            <a:lvl1pPr marL="0" indent="0" algn="ctr" defTabSz="914318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2" y="3299013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318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634A6E7E-56B7-6E43-9E2B-364F054E41F5}" type="datetimeFigureOut">
              <a:rPr lang="en-US" smtClean="0"/>
              <a:pPr/>
              <a:t>1/31/17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4079545" cy="1162050"/>
          </a:xfrm>
        </p:spPr>
        <p:txBody>
          <a:bodyPr/>
          <a:lstStyle>
            <a:lvl1pPr algn="ctr">
              <a:defRPr sz="3600" b="0">
                <a:latin typeface="Times New Roman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Times New Roman"/>
                <a:cs typeface="Times New Roman"/>
              </a:defRPr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3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318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634A6E7E-56B7-6E43-9E2B-364F054E41F5}" type="datetimeFigureOut">
              <a:rPr lang="en-US" smtClean="0"/>
              <a:pPr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9" y="3352802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9" y="4771030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1/31/17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3736006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8822" y="108645"/>
            <a:ext cx="8043333" cy="133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8822" y="1599903"/>
            <a:ext cx="8043333" cy="434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6" descr="wiley_logo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76250" y="6247805"/>
            <a:ext cx="361345" cy="48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838200" y="6248400"/>
            <a:ext cx="696115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Times New Roman"/>
                <a:cs typeface="Times New Roman"/>
              </a:rPr>
              <a:t>PowerPoint Presentation for Dennis, Wixom, &amp; Tegarden </a:t>
            </a:r>
            <a:r>
              <a:rPr lang="en-US" sz="1100" i="1" dirty="0">
                <a:latin typeface="Times New Roman"/>
                <a:cs typeface="Times New Roman"/>
              </a:rPr>
              <a:t>Systems Analysis and Design with UML,</a:t>
            </a:r>
            <a:r>
              <a:rPr lang="en-US" sz="1100" i="1" dirty="0" smtClean="0">
                <a:latin typeface="Times New Roman"/>
                <a:cs typeface="Times New Roman"/>
              </a:rPr>
              <a:t> 5th </a:t>
            </a:r>
            <a:r>
              <a:rPr lang="en-US" sz="1100" i="1" dirty="0">
                <a:latin typeface="Times New Roman"/>
                <a:cs typeface="Times New Roman"/>
              </a:rPr>
              <a:t>Edition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Times New Roman"/>
                <a:cs typeface="Times New Roman"/>
              </a:rPr>
              <a:t>Copyright © </a:t>
            </a:r>
            <a:r>
              <a:rPr lang="en-US" sz="1000" dirty="0" smtClean="0">
                <a:latin typeface="Times New Roman"/>
                <a:cs typeface="Times New Roman"/>
              </a:rPr>
              <a:t>2015 </a:t>
            </a:r>
            <a:r>
              <a:rPr lang="en-US" sz="1000" dirty="0">
                <a:latin typeface="Times New Roman"/>
                <a:cs typeface="Times New Roman"/>
              </a:rPr>
              <a:t>John Wiley &amp; Sons, Inc. 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Times New Roman"/>
          <a:ea typeface="ＭＳ Ｐゴシック" pitchFamily="-107" charset="-128"/>
          <a:cs typeface="Times New Roman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5pPr>
      <a:lvl6pPr marL="457159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6pPr>
      <a:lvl7pPr marL="914318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7pPr>
      <a:lvl8pPr marL="1371477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8pPr>
      <a:lvl9pPr marL="1828637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8375" indent="-348375" algn="l" rtl="0" eaLnBrk="1" fontAlgn="base" hangingPunct="1">
        <a:spcBef>
          <a:spcPts val="1999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1pPr>
      <a:lvl2pPr marL="684737" indent="-336362" algn="l" rtl="0" eaLnBrk="1" fontAlgn="base" hangingPunct="1">
        <a:spcBef>
          <a:spcPts val="603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2pPr>
      <a:lvl3pPr marL="967041" indent="-282304" algn="l" rtl="0" eaLnBrk="1" fontAlgn="base" hangingPunct="1">
        <a:spcBef>
          <a:spcPts val="603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3pPr>
      <a:lvl4pPr marL="1262860" indent="-294317" algn="l" rtl="0" eaLnBrk="1" fontAlgn="base" hangingPunct="1">
        <a:spcBef>
          <a:spcPts val="603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4pPr>
      <a:lvl5pPr marL="1545164" indent="-282304" algn="l" rtl="0" eaLnBrk="1" fontAlgn="base" hangingPunct="1">
        <a:spcBef>
          <a:spcPts val="603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5pPr>
      <a:lvl6pPr marL="2514376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4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388" y="1524000"/>
            <a:ext cx="6499225" cy="2209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4: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Process and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Modeling</a:t>
            </a:r>
          </a:p>
        </p:txBody>
      </p:sp>
    </p:spTree>
    <p:extLst>
      <p:ext uri="{BB962C8B-B14F-4D97-AF65-F5344CB8AC3E}">
        <p14:creationId xmlns:p14="http://schemas.microsoft.com/office/powerpoint/2010/main" val="2133901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Activity Diagram Syntax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5943600" cy="4525963"/>
          </a:xfrm>
        </p:spPr>
        <p:txBody>
          <a:bodyPr rtlCol="0">
            <a:noAutofit/>
          </a:bodyPr>
          <a:lstStyle/>
          <a:p>
            <a:pPr marL="348375" indent="-348375" eaLnBrk="1" fontAlgn="auto" hangingPunct="1">
              <a:spcBef>
                <a:spcPts val="1999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Action or Activity</a:t>
            </a:r>
          </a:p>
          <a:p>
            <a:pPr marL="684737" lvl="1" indent="-336362" eaLnBrk="1" fontAlgn="auto" hangingPunct="1">
              <a:spcBef>
                <a:spcPts val="603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Represents action or set of actions</a:t>
            </a:r>
          </a:p>
          <a:p>
            <a:pPr marL="348375" indent="-348375" eaLnBrk="1" fontAlgn="auto" hangingPunct="1">
              <a:spcBef>
                <a:spcPts val="1999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Control Flow</a:t>
            </a:r>
          </a:p>
          <a:p>
            <a:pPr marL="684737" lvl="1" indent="-336362" eaLnBrk="1" fontAlgn="auto" hangingPunct="1">
              <a:spcBef>
                <a:spcPts val="603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Shows sequence of execution</a:t>
            </a:r>
          </a:p>
          <a:p>
            <a:pPr marL="348375" indent="-348375" eaLnBrk="1" fontAlgn="auto" hangingPunct="1">
              <a:spcBef>
                <a:spcPts val="1999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Initial Node</a:t>
            </a:r>
          </a:p>
          <a:p>
            <a:pPr marL="684737" lvl="1" indent="-336362" eaLnBrk="1" fontAlgn="auto" hangingPunct="1">
              <a:spcBef>
                <a:spcPts val="603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beginning of a set of actions</a:t>
            </a:r>
          </a:p>
          <a:p>
            <a:pPr marL="348375" indent="-348375" eaLnBrk="1" fontAlgn="auto" hangingPunct="1">
              <a:spcBef>
                <a:spcPts val="1999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Final Node</a:t>
            </a:r>
          </a:p>
          <a:p>
            <a:pPr marL="684737" lvl="1" indent="-336362" eaLnBrk="1" fontAlgn="auto" hangingPunct="1">
              <a:spcBef>
                <a:spcPts val="603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Stops all flows in an activity</a:t>
            </a:r>
          </a:p>
          <a:p>
            <a:pPr marL="348375" indent="-348375" eaLnBrk="1" fontAlgn="auto" hangingPunct="1">
              <a:spcBef>
                <a:spcPts val="1999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Decision Node</a:t>
            </a:r>
          </a:p>
          <a:p>
            <a:pPr marL="684737" lvl="1" indent="-336362" eaLnBrk="1" fontAlgn="auto" hangingPunct="1">
              <a:spcBef>
                <a:spcPts val="603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Represents a test condition</a:t>
            </a:r>
            <a:endParaRPr lang="en-US" sz="2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00800" y="1600200"/>
            <a:ext cx="1447800" cy="609600"/>
          </a:xfrm>
          <a:prstGeom prst="roundRect">
            <a:avLst>
              <a:gd name="adj" fmla="val 45771"/>
            </a:avLst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  <a:latin typeface="News Gothic M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400800" y="2971800"/>
            <a:ext cx="1371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934200" y="3429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  <a:latin typeface="News Gothic MT"/>
            </a:endParaRPr>
          </a:p>
        </p:txBody>
      </p:sp>
      <p:grpSp>
        <p:nvGrpSpPr>
          <p:cNvPr id="22535" name="Group 12"/>
          <p:cNvGrpSpPr>
            <a:grpSpLocks/>
          </p:cNvGrpSpPr>
          <p:nvPr/>
        </p:nvGrpSpPr>
        <p:grpSpPr bwMode="auto">
          <a:xfrm>
            <a:off x="6858000" y="4267200"/>
            <a:ext cx="457200" cy="457200"/>
            <a:chOff x="6858000" y="4343400"/>
            <a:chExt cx="457200" cy="457200"/>
          </a:xfrm>
        </p:grpSpPr>
        <p:sp>
          <p:nvSpPr>
            <p:cNvPr id="11" name="Oval 10"/>
            <p:cNvSpPr/>
            <p:nvPr/>
          </p:nvSpPr>
          <p:spPr>
            <a:xfrm>
              <a:off x="6858000" y="4343400"/>
              <a:ext cx="457200" cy="4572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mtClean="0">
                <a:solidFill>
                  <a:srgbClr val="FFFFFF"/>
                </a:solidFill>
                <a:latin typeface="News Gothic MT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934200" y="44196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mtClean="0">
                <a:solidFill>
                  <a:srgbClr val="FFFFFF"/>
                </a:solidFill>
                <a:latin typeface="News Gothic MT"/>
              </a:endParaRPr>
            </a:p>
          </p:txBody>
        </p:sp>
      </p:grpSp>
      <p:sp>
        <p:nvSpPr>
          <p:cNvPr id="12" name="Diamond 11"/>
          <p:cNvSpPr/>
          <p:nvPr/>
        </p:nvSpPr>
        <p:spPr>
          <a:xfrm>
            <a:off x="6858000" y="5029200"/>
            <a:ext cx="457200" cy="457200"/>
          </a:xfrm>
          <a:prstGeom prst="diamond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973560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49275" y="152400"/>
            <a:ext cx="8042275" cy="8350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Elements of an Activity Diagram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79293" y="987425"/>
            <a:ext cx="8042275" cy="43434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Actions &amp; Activities</a:t>
            </a:r>
          </a:p>
          <a:p>
            <a:pPr lvl="1" eaLnBrk="1" hangingPunct="1"/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Something performed for some specific business reason</a:t>
            </a:r>
          </a:p>
          <a:p>
            <a:pPr lvl="1" eaLnBrk="1" hangingPunct="1"/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Named with a verb and a noun (e.g., Get Patient Information)</a:t>
            </a:r>
          </a:p>
          <a:p>
            <a:pPr lvl="1" eaLnBrk="1" hangingPunct="1"/>
            <a:r>
              <a:rPr lang="en-US" altLang="en-US" sz="24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Activities can be further sub-divided; actions cannot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8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Object Nodes: represent the flow of information from one </a:t>
            </a:r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activity</a:t>
            </a:r>
            <a:r>
              <a:rPr lang="en-US" altLang="en-US" sz="28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to another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8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Control Flows: model execution paths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8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Object Flows: model the flow of objects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8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Control Nodes: 7 types</a:t>
            </a:r>
          </a:p>
        </p:txBody>
      </p:sp>
    </p:spTree>
    <p:extLst>
      <p:ext uri="{BB962C8B-B14F-4D97-AF65-F5344CB8AC3E}">
        <p14:creationId xmlns:p14="http://schemas.microsoft.com/office/powerpoint/2010/main" val="1574693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1112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49275" y="1447800"/>
            <a:ext cx="8042275" cy="44958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Understand the process used to identify business processes and use cases.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Understand the process used to create use-case diagrams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Understand the process used to model business processes with activity diagrams.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Understand the rules and style guidelines for activity diagrams.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Understand the process used to create use case descriptions.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Understand the rules and style guidelines for use case descriptions.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1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Be able to create functional models of business processes using use-case diagrams, activity diagrams, and use case descriptions.</a:t>
            </a:r>
          </a:p>
        </p:txBody>
      </p:sp>
    </p:spTree>
    <p:extLst>
      <p:ext uri="{BB962C8B-B14F-4D97-AF65-F5344CB8AC3E}">
        <p14:creationId xmlns:p14="http://schemas.microsoft.com/office/powerpoint/2010/main" val="3252052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0350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49275" y="1371600"/>
            <a:ext cx="8042275" cy="4648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Now we begin the process of turning the requirements into functional models</a:t>
            </a:r>
          </a:p>
          <a:p>
            <a:pPr lvl="1" eaLnBrk="1" hangingPunct="1"/>
            <a:r>
              <a:rPr lang="en-US" altLang="en-US" sz="20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Models are logical; i.e., independent of how they are implemented (manual or computerized)</a:t>
            </a:r>
          </a:p>
          <a:p>
            <a:pPr lvl="1" eaLnBrk="1" hangingPunct="1"/>
            <a:r>
              <a:rPr lang="en-US" altLang="en-US" sz="20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Develop use-cases from the requirements</a:t>
            </a:r>
          </a:p>
          <a:p>
            <a:pPr lvl="2" eaLnBrk="1" hangingPunct="1"/>
            <a:r>
              <a:rPr lang="en-US" altLang="en-US" sz="18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Use-case: how a business system interacts with its environment</a:t>
            </a:r>
          </a:p>
          <a:p>
            <a:pPr lvl="2" eaLnBrk="1" hangingPunct="1"/>
            <a:r>
              <a:rPr lang="en-US" altLang="en-US" sz="18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Includes a diagram and a description to depict the discrete activities that the users perform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Develop activity diagrams from the use-cases</a:t>
            </a:r>
          </a:p>
          <a:p>
            <a:pPr lvl="2"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These model the business processes or how a business operates</a:t>
            </a:r>
          </a:p>
          <a:p>
            <a:pPr lvl="2"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Used to illustrate the movement of objects (data) between activities</a:t>
            </a:r>
          </a:p>
          <a:p>
            <a:pPr lvl="1" eaLnBrk="1" hangingPunct="1"/>
            <a:endParaRPr lang="en-US" altLang="en-US" dirty="0" smtClean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605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Business Process Identification With Use-Cases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343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Elements of Use-Case Diagrams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Actors: users        or other interacting systems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Associations: lines to connect actors and use-cases</a:t>
            </a:r>
          </a:p>
          <a:p>
            <a:pPr lvl="2"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Interactions, inclusions, extensions or generalizations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Use-case:             a major process in the system that gives a benefit to the users 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Subject boundary: a named box that depicts the scope of the system</a:t>
            </a:r>
          </a:p>
          <a:p>
            <a:pPr lvl="1" eaLnBrk="1" hangingPunct="1"/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association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relationship: links an actor with the use case(s) with which it interacts</a:t>
            </a:r>
            <a:endParaRPr lang="en-US" altLang="en-US" dirty="0" smtClean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987" y="2057400"/>
            <a:ext cx="404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057400"/>
            <a:ext cx="7715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238500"/>
            <a:ext cx="838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95800"/>
            <a:ext cx="13620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7"/>
          <a:srcRect l="57239" t="60748" r="36819" b="36738"/>
          <a:stretch/>
        </p:blipFill>
        <p:spPr>
          <a:xfrm>
            <a:off x="5181600" y="5562600"/>
            <a:ext cx="16764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93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Business Process Identification With Use-Cases(Cont.)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91615" y="1444625"/>
            <a:ext cx="7848600" cy="4343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of Use-Case Diagrams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relationship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Represents the inclusion of the functionality of one use case within another</a:t>
            </a:r>
          </a:p>
          <a:p>
            <a:pPr lvl="1" eaLnBrk="1" hangingPunct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extend relationship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 extension of the use case to include optional behavior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eaLnBrk="1" hangingPunct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generalization relationship: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a specialized use case to a more generalized one.</a:t>
            </a:r>
            <a:endParaRPr lang="en-US" altLang="en-US" dirty="0" smtClean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59400" t="78951" r="39250" b="17026"/>
          <a:stretch/>
        </p:blipFill>
        <p:spPr>
          <a:xfrm>
            <a:off x="4247085" y="4953000"/>
            <a:ext cx="629715" cy="1007544"/>
          </a:xfrm>
          <a:prstGeom prst="rect">
            <a:avLst/>
          </a:prstGeom>
        </p:spPr>
      </p:pic>
      <p:pic>
        <p:nvPicPr>
          <p:cNvPr id="10" name="Content Placeholder 5"/>
          <p:cNvPicPr>
            <a:picLocks noChangeAspect="1"/>
          </p:cNvPicPr>
          <p:nvPr/>
        </p:nvPicPr>
        <p:blipFill rotWithShape="1">
          <a:blip r:embed="rId3"/>
          <a:srcRect l="56989" t="67375" r="37069" b="30111"/>
          <a:stretch/>
        </p:blipFill>
        <p:spPr bwMode="auto">
          <a:xfrm>
            <a:off x="3429000" y="2653495"/>
            <a:ext cx="1883641" cy="42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56989" t="73409" r="37069" b="24077"/>
          <a:stretch/>
        </p:blipFill>
        <p:spPr>
          <a:xfrm>
            <a:off x="3131189" y="3789435"/>
            <a:ext cx="2205676" cy="50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920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Identifying Major Use-Cases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49275" y="1828800"/>
            <a:ext cx="8042275" cy="4114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Review the requirements definition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Identify the subject’s boundaries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Identify the primary actors and their goals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Identify the business processes and major use-cases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Carefully review the current set of use-cases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Split or combine some to create the right size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Identify additional use-cases</a:t>
            </a:r>
          </a:p>
        </p:txBody>
      </p:sp>
    </p:spTree>
    <p:extLst>
      <p:ext uri="{BB962C8B-B14F-4D97-AF65-F5344CB8AC3E}">
        <p14:creationId xmlns:p14="http://schemas.microsoft.com/office/powerpoint/2010/main" val="511387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1112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Create a Use-Case Diagram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6838950" cy="4343400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Place &amp; draw the use-cases</a:t>
            </a:r>
          </a:p>
          <a:p>
            <a:pPr eaLnBrk="1" hangingPunct="1"/>
            <a:r>
              <a:rPr lang="en-US" altLang="en-US" sz="32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Place &amp; draw the actors</a:t>
            </a:r>
          </a:p>
          <a:p>
            <a:pPr eaLnBrk="1" hangingPunct="1"/>
            <a:r>
              <a:rPr lang="en-US" altLang="en-US" sz="32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Draw the subject boundary</a:t>
            </a:r>
          </a:p>
          <a:p>
            <a:pPr eaLnBrk="1" hangingPunct="1"/>
            <a:r>
              <a:rPr lang="en-US" altLang="en-US" sz="32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Add the associations</a:t>
            </a:r>
          </a:p>
        </p:txBody>
      </p:sp>
    </p:spTree>
    <p:extLst>
      <p:ext uri="{BB962C8B-B14F-4D97-AF65-F5344CB8AC3E}">
        <p14:creationId xmlns:p14="http://schemas.microsoft.com/office/powerpoint/2010/main" val="2236311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49275" y="107951"/>
            <a:ext cx="8042275" cy="10350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Example Use-Case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42083" t="34108" r="33750" b="23638"/>
          <a:stretch/>
        </p:blipFill>
        <p:spPr>
          <a:xfrm>
            <a:off x="2590800" y="1236379"/>
            <a:ext cx="5334000" cy="50127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2819400"/>
            <a:ext cx="2514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A20D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 Book Collection </a:t>
            </a:r>
          </a:p>
          <a:p>
            <a:r>
              <a:rPr lang="en-US" dirty="0" smtClean="0">
                <a:solidFill>
                  <a:srgbClr val="A20D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System</a:t>
            </a:r>
          </a:p>
          <a:p>
            <a:r>
              <a:rPr lang="en-US" dirty="0" smtClean="0">
                <a:solidFill>
                  <a:srgbClr val="A20D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Case Diagram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55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BPM With Activity Diagrams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49275" y="1828800"/>
            <a:ext cx="8042275" cy="41148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Business processes consist of a number of activities</a:t>
            </a:r>
          </a:p>
          <a:p>
            <a:pPr eaLnBrk="1" hangingPunct="1"/>
            <a:r>
              <a:rPr lang="en-US" altLang="en-US" sz="28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Activity diagrams depict the sequence of these activities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Diagrams are abstract and describe processes in general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They model behavior independent of objects</a:t>
            </a:r>
          </a:p>
          <a:p>
            <a:pPr lvl="1" eaLnBrk="1" hangingPunct="1"/>
            <a:r>
              <a:rPr lang="en-US" altLang="en-US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Can be used for any type of process</a:t>
            </a:r>
          </a:p>
        </p:txBody>
      </p:sp>
    </p:spTree>
    <p:extLst>
      <p:ext uri="{BB962C8B-B14F-4D97-AF65-F5344CB8AC3E}">
        <p14:creationId xmlns:p14="http://schemas.microsoft.com/office/powerpoint/2010/main" val="3540841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4169</TotalTime>
  <Words>584</Words>
  <Application>Microsoft Macintosh PowerPoint</Application>
  <PresentationFormat>On-screen Show (4:3)</PresentationFormat>
  <Paragraphs>81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Theme1</vt:lpstr>
      <vt:lpstr>Chapter 4: Business Process and Functional Modeling</vt:lpstr>
      <vt:lpstr>Objectives</vt:lpstr>
      <vt:lpstr>Introduction</vt:lpstr>
      <vt:lpstr>Business Process Identification With Use-Cases</vt:lpstr>
      <vt:lpstr>Business Process Identification With Use-Cases(Cont.)</vt:lpstr>
      <vt:lpstr>Identifying Major Use-Cases</vt:lpstr>
      <vt:lpstr>Create a Use-Case Diagram</vt:lpstr>
      <vt:lpstr>Example Use-Case</vt:lpstr>
      <vt:lpstr>BPM With Activity Diagrams</vt:lpstr>
      <vt:lpstr>Activity Diagram Syntax</vt:lpstr>
      <vt:lpstr>Elements of an Activity Diagram</vt:lpstr>
    </vt:vector>
  </TitlesOfParts>
  <Company>Kansas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Requirements Determination</dc:title>
  <dc:creator>Michael Chilton</dc:creator>
  <cp:lastModifiedBy>Brent Haddad</cp:lastModifiedBy>
  <cp:revision>68</cp:revision>
  <dcterms:created xsi:type="dcterms:W3CDTF">2015-01-22T13:36:15Z</dcterms:created>
  <dcterms:modified xsi:type="dcterms:W3CDTF">2017-01-31T23:45:02Z</dcterms:modified>
</cp:coreProperties>
</file>